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2" r:id="rId3"/>
  </p:sldMasterIdLst>
  <p:notesMasterIdLst>
    <p:notesMasterId r:id="rId5"/>
  </p:notesMasterIdLst>
  <p:sldIdLst>
    <p:sldId id="258" r:id="rId4"/>
    <p:sldId id="2827" r:id="rId6"/>
    <p:sldId id="256" r:id="rId7"/>
    <p:sldId id="2835" r:id="rId8"/>
    <p:sldId id="2825" r:id="rId9"/>
    <p:sldId id="2836" r:id="rId10"/>
    <p:sldId id="2826" r:id="rId11"/>
    <p:sldId id="2837" r:id="rId12"/>
    <p:sldId id="2838" r:id="rId13"/>
    <p:sldId id="2839" r:id="rId14"/>
    <p:sldId id="2842" r:id="rId15"/>
  </p:sldIdLst>
  <p:sldSz cx="12192000" cy="6858000"/>
  <p:notesSz cx="6858000" cy="9144000"/>
  <p:custDataLst>
    <p:tags r:id="rId1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B77CC"/>
    <a:srgbClr val="F7F8FC"/>
    <a:srgbClr val="A4C7FD"/>
    <a:srgbClr val="46B7F4"/>
    <a:srgbClr val="4272BB"/>
    <a:srgbClr val="2B2B2B"/>
    <a:srgbClr val="478ED6"/>
    <a:srgbClr val="489AE0"/>
    <a:srgbClr val="3D5CA6"/>
    <a:srgbClr val="A4A4A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" Type="http://schemas.openxmlformats.org/officeDocument/2006/relationships/theme" Target="theme/theme1.xml"/><Relationship Id="rId19" Type="http://schemas.openxmlformats.org/officeDocument/2006/relationships/tags" Target="tags/tag23.xml"/><Relationship Id="rId18" Type="http://schemas.openxmlformats.org/officeDocument/2006/relationships/tableStyles" Target="tableStyles.xml"/><Relationship Id="rId17" Type="http://schemas.openxmlformats.org/officeDocument/2006/relationships/viewProps" Target="viewProps.xml"/><Relationship Id="rId16" Type="http://schemas.openxmlformats.org/officeDocument/2006/relationships/presProps" Target="presProps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82FE30-D1CB-4640-A759-810F0036091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24435C-6EC0-481B-A838-74E1A0E375B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7F8842C-CD7E-4B02-818D-3B3BCD1E698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3835400" y="0"/>
            <a:ext cx="4521200" cy="182880"/>
          </a:xfrm>
          <a:prstGeom prst="rect">
            <a:avLst/>
          </a:prstGeom>
          <a:solidFill>
            <a:srgbClr val="2B77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08000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0" y="1"/>
            <a:ext cx="12192000" cy="5079999"/>
          </a:xfrm>
          <a:prstGeom prst="rect">
            <a:avLst/>
          </a:prstGeom>
          <a:blipFill dpi="0" rotWithShape="1">
            <a:blip r:embed="rId3">
              <a:alphaModFix amt="92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zh-CN" b="1" kern="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3835400" y="0"/>
            <a:ext cx="4521200" cy="182880"/>
          </a:xfrm>
          <a:prstGeom prst="rect">
            <a:avLst/>
          </a:prstGeom>
          <a:solidFill>
            <a:srgbClr val="2B77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08000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0" y="1"/>
            <a:ext cx="12192000" cy="5079999"/>
          </a:xfrm>
          <a:prstGeom prst="rect">
            <a:avLst/>
          </a:prstGeom>
          <a:blipFill dpi="0" rotWithShape="1">
            <a:blip r:embed="rId3">
              <a:alphaModFix amt="92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zh-CN" b="1" kern="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4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4" Type="http://schemas.openxmlformats.org/officeDocument/2006/relationships/theme" Target="../theme/theme2.xml"/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7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54" r:id="rId2"/>
    <p:sldLayoutId id="2147483655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7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5.png"/><Relationship Id="rId1" Type="http://schemas.openxmlformats.org/officeDocument/2006/relationships/tags" Target="../tags/tag2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6.png"/><Relationship Id="rId1" Type="http://schemas.openxmlformats.org/officeDocument/2006/relationships/tags" Target="../tags/tag2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2.jpeg"/><Relationship Id="rId1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tags" Target="../tags/tag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1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8.xml"/><Relationship Id="rId7" Type="http://schemas.openxmlformats.org/officeDocument/2006/relationships/tags" Target="../tags/tag7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" Type="http://schemas.openxmlformats.org/officeDocument/2006/relationships/image" Target="../media/image7.png"/><Relationship Id="rId2" Type="http://schemas.openxmlformats.org/officeDocument/2006/relationships/tags" Target="../tags/tag3.xml"/><Relationship Id="rId1" Type="http://schemas.openxmlformats.org/officeDocument/2006/relationships/tags" Target="../tags/tag2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.png"/><Relationship Id="rId8" Type="http://schemas.openxmlformats.org/officeDocument/2006/relationships/tags" Target="../tags/tag13.xml"/><Relationship Id="rId7" Type="http://schemas.openxmlformats.org/officeDocument/2006/relationships/image" Target="../media/image10.png"/><Relationship Id="rId6" Type="http://schemas.openxmlformats.org/officeDocument/2006/relationships/tags" Target="../tags/tag12.xml"/><Relationship Id="rId5" Type="http://schemas.openxmlformats.org/officeDocument/2006/relationships/image" Target="../media/image9.png"/><Relationship Id="rId4" Type="http://schemas.openxmlformats.org/officeDocument/2006/relationships/tags" Target="../tags/tag11.xml"/><Relationship Id="rId3" Type="http://schemas.openxmlformats.org/officeDocument/2006/relationships/image" Target="../media/image8.png"/><Relationship Id="rId2" Type="http://schemas.openxmlformats.org/officeDocument/2006/relationships/tags" Target="../tags/tag10.xml"/><Relationship Id="rId14" Type="http://schemas.openxmlformats.org/officeDocument/2006/relationships/slideLayout" Target="../slideLayouts/slideLayout4.xml"/><Relationship Id="rId13" Type="http://schemas.openxmlformats.org/officeDocument/2006/relationships/tags" Target="../tags/tag17.xml"/><Relationship Id="rId12" Type="http://schemas.openxmlformats.org/officeDocument/2006/relationships/tags" Target="../tags/tag16.xml"/><Relationship Id="rId11" Type="http://schemas.openxmlformats.org/officeDocument/2006/relationships/tags" Target="../tags/tag15.xml"/><Relationship Id="rId10" Type="http://schemas.openxmlformats.org/officeDocument/2006/relationships/tags" Target="../tags/tag14.xml"/><Relationship Id="rId1" Type="http://schemas.openxmlformats.org/officeDocument/2006/relationships/tags" Target="../tags/tag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2.png"/><Relationship Id="rId1" Type="http://schemas.openxmlformats.org/officeDocument/2006/relationships/tags" Target="../tags/tag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3.png"/><Relationship Id="rId1" Type="http://schemas.openxmlformats.org/officeDocument/2006/relationships/tags" Target="../tags/tag1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4.png"/><Relationship Id="rId1" Type="http://schemas.openxmlformats.org/officeDocument/2006/relationships/tags" Target="../tags/tag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椭圆 8"/>
          <p:cNvSpPr/>
          <p:nvPr/>
        </p:nvSpPr>
        <p:spPr>
          <a:xfrm>
            <a:off x="5430000" y="4370791"/>
            <a:ext cx="1332000" cy="1332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" name="矩形: 圆角 3"/>
          <p:cNvSpPr/>
          <p:nvPr/>
        </p:nvSpPr>
        <p:spPr>
          <a:xfrm>
            <a:off x="3224332" y="1223410"/>
            <a:ext cx="5743334" cy="678288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410334" y="1387787"/>
            <a:ext cx="5371331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鼎捷软件股份有限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公司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679048" y="2066075"/>
            <a:ext cx="10833903" cy="21228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zh-CN" sz="4400" b="1" kern="0" spc="225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2024</a:t>
            </a:r>
            <a:r>
              <a:rPr lang="zh-CN" altLang="en-US" sz="4400" b="1" kern="0" spc="225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年暑假</a:t>
            </a:r>
            <a:r>
              <a:rPr lang="zh-CN" altLang="en-US" sz="4400" b="1" kern="0" spc="225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分散实习</a:t>
            </a:r>
            <a:r>
              <a:rPr lang="zh-CN" altLang="en-US" sz="4400" b="1" kern="0" spc="225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答辩</a:t>
            </a:r>
            <a:endParaRPr lang="zh-CN" altLang="en-US" sz="4400" b="1" kern="0" spc="225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  <a:defRPr/>
            </a:pPr>
            <a:r>
              <a:rPr lang="zh-CN" altLang="en-US" sz="4400" b="1" kern="0" spc="225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白佳</a:t>
            </a:r>
            <a:r>
              <a:rPr lang="zh-CN" altLang="en-US" sz="4400" b="1" kern="0" spc="225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兴</a:t>
            </a:r>
            <a:endParaRPr lang="zh-CN" altLang="en-US" sz="4400" b="1" kern="0" spc="225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5579744" y="6169418"/>
            <a:ext cx="1041400" cy="4375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500" b="1" i="0" u="none" strike="noStrike" kern="0" cap="none" spc="0" normalizeH="0" baseline="0" noProof="0" dirty="0">
                <a:ln>
                  <a:noFill/>
                </a:ln>
                <a:solidFill>
                  <a:srgbClr val="233A84"/>
                </a:solidFill>
                <a:effectLst/>
                <a:uLnTx/>
                <a:uFillTx/>
                <a:latin typeface="Times New Roman" panose="02020803070505020304" pitchFamily="18" charset="0"/>
                <a:ea typeface="微软雅黑" panose="020B0503020204020204" pitchFamily="34" charset="-122"/>
                <a:cs typeface="Times New Roman" panose="02020803070505020304" pitchFamily="18" charset="0"/>
              </a:rPr>
              <a:t>2024</a:t>
            </a:r>
            <a:r>
              <a:rPr kumimoji="0" lang="zh-CN" altLang="en-US" sz="1500" b="1" i="0" u="none" strike="noStrike" kern="0" cap="none" spc="0" normalizeH="0" baseline="0" noProof="0" dirty="0">
                <a:ln>
                  <a:noFill/>
                </a:ln>
                <a:solidFill>
                  <a:srgbClr val="233A84"/>
                </a:solidFill>
                <a:effectLst/>
                <a:uLnTx/>
                <a:uFillTx/>
                <a:latin typeface="Times New Roman" panose="02020803070505020304" pitchFamily="18" charset="0"/>
                <a:ea typeface="微软雅黑" panose="020B0503020204020204" pitchFamily="34" charset="-122"/>
                <a:cs typeface="Times New Roman" panose="02020803070505020304" pitchFamily="18" charset="0"/>
              </a:rPr>
              <a:t>年</a:t>
            </a:r>
            <a:r>
              <a:rPr kumimoji="0" lang="en-US" altLang="zh-CN" sz="1500" b="1" i="0" u="none" strike="noStrike" kern="0" cap="none" spc="0" normalizeH="0" baseline="0" noProof="0" dirty="0">
                <a:ln>
                  <a:noFill/>
                </a:ln>
                <a:solidFill>
                  <a:srgbClr val="233A84"/>
                </a:solidFill>
                <a:effectLst/>
                <a:uLnTx/>
                <a:uFillTx/>
                <a:latin typeface="Times New Roman" panose="02020803070505020304" pitchFamily="18" charset="0"/>
                <a:ea typeface="微软雅黑" panose="020B0503020204020204" pitchFamily="34" charset="-122"/>
                <a:cs typeface="Times New Roman" panose="02020803070505020304" pitchFamily="18" charset="0"/>
              </a:rPr>
              <a:t>8</a:t>
            </a:r>
            <a:r>
              <a:rPr kumimoji="0" lang="zh-CN" altLang="en-US" sz="1500" b="1" i="0" u="none" strike="noStrike" kern="0" cap="none" spc="0" normalizeH="0" baseline="0" noProof="0" dirty="0">
                <a:ln>
                  <a:noFill/>
                </a:ln>
                <a:solidFill>
                  <a:srgbClr val="233A84"/>
                </a:solidFill>
                <a:effectLst/>
                <a:uLnTx/>
                <a:uFillTx/>
                <a:latin typeface="Times New Roman" panose="02020803070505020304" pitchFamily="18" charset="0"/>
                <a:ea typeface="微软雅黑" panose="020B0503020204020204" pitchFamily="34" charset="-122"/>
                <a:cs typeface="Times New Roman" panose="02020803070505020304" pitchFamily="18" charset="0"/>
              </a:rPr>
              <a:t>月</a:t>
            </a:r>
            <a:endParaRPr kumimoji="0" lang="en-US" altLang="zh-CN" sz="1500" b="1" i="0" u="none" strike="noStrike" kern="0" cap="none" spc="0" normalizeH="0" baseline="0" noProof="0" dirty="0">
              <a:ln>
                <a:noFill/>
              </a:ln>
              <a:solidFill>
                <a:srgbClr val="233A84"/>
              </a:solidFill>
              <a:effectLst/>
              <a:uLnTx/>
              <a:uFillTx/>
              <a:latin typeface="Times New Roman" panose="02020803070505020304" pitchFamily="18" charset="0"/>
              <a:ea typeface="微软雅黑" panose="020B0503020204020204" pitchFamily="34" charset="-122"/>
              <a:cs typeface="Times New Roman" panose="02020803070505020304" pitchFamily="18" charset="0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4522978" y="5834935"/>
            <a:ext cx="3146045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233A84"/>
                </a:solidFill>
                <a:effectLst/>
                <a:uLnTx/>
                <a:uFillTx/>
                <a:latin typeface="Arial" panose="020B0704020202090204" pitchFamily="34" charset="0"/>
                <a:ea typeface="微软雅黑" panose="020B0503020204020204" pitchFamily="34" charset="-122"/>
                <a:cs typeface="Arial" panose="020B0704020202090204" pitchFamily="34" charset="0"/>
              </a:rPr>
              <a:t>西安交通大学  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233A84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5538000" y="4484265"/>
            <a:ext cx="1116000" cy="11160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729"/>
          <a:stretch>
            <a:fillRect/>
          </a:stretch>
        </p:blipFill>
        <p:spPr>
          <a:xfrm>
            <a:off x="5689646" y="4634082"/>
            <a:ext cx="812708" cy="79807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矩形 66"/>
          <p:cNvSpPr/>
          <p:nvPr/>
        </p:nvSpPr>
        <p:spPr>
          <a:xfrm>
            <a:off x="1893060" y="2"/>
            <a:ext cx="8405879" cy="92202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50000"/>
              </a:lnSpc>
              <a:defRPr/>
            </a:pPr>
            <a:r>
              <a:rPr lang="zh-CN" altLang="en-US" sz="3600" b="1" kern="0" spc="225" dirty="0">
                <a:solidFill>
                  <a:srgbClr val="2E6FC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</a:t>
            </a:r>
            <a:r>
              <a:rPr lang="zh-CN" altLang="en-US" sz="3600" b="1" kern="0" spc="225" dirty="0">
                <a:solidFill>
                  <a:srgbClr val="2E6FC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</a:t>
            </a:r>
            <a:endParaRPr lang="zh-CN" altLang="en-US" sz="3600" b="1" kern="0" spc="225" dirty="0">
              <a:solidFill>
                <a:srgbClr val="2E6FC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7125970" y="3060700"/>
            <a:ext cx="38722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将结果封装传给</a:t>
            </a:r>
            <a:r>
              <a:rPr lang="zh-CN" altLang="en-US"/>
              <a:t>前端</a:t>
            </a:r>
            <a:endParaRPr lang="zh-CN" altLang="en-US"/>
          </a:p>
        </p:txBody>
      </p:sp>
      <p:pic>
        <p:nvPicPr>
          <p:cNvPr id="2" name="Picture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023620" y="777240"/>
            <a:ext cx="5060315" cy="597217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矩形 66"/>
          <p:cNvSpPr/>
          <p:nvPr/>
        </p:nvSpPr>
        <p:spPr>
          <a:xfrm>
            <a:off x="1893060" y="2"/>
            <a:ext cx="8405879" cy="92202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50000"/>
              </a:lnSpc>
              <a:defRPr/>
            </a:pPr>
            <a:r>
              <a:rPr lang="zh-CN" altLang="en-US" sz="3600" b="1" kern="0" spc="225" dirty="0">
                <a:solidFill>
                  <a:srgbClr val="2E6FC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实作</a:t>
            </a:r>
            <a:r>
              <a:rPr lang="zh-CN" altLang="en-US" sz="3600" b="1" kern="0" spc="225" dirty="0">
                <a:solidFill>
                  <a:srgbClr val="2E6FC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效果图</a:t>
            </a:r>
            <a:endParaRPr lang="zh-CN" altLang="en-US" sz="3600" b="1" kern="0" spc="225" dirty="0">
              <a:solidFill>
                <a:srgbClr val="2E6FC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Picture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25095" y="1056005"/>
            <a:ext cx="11941175" cy="484695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074"/>
          <a:stretch>
            <a:fillRect/>
          </a:stretch>
        </p:blipFill>
        <p:spPr>
          <a:xfrm flipH="1">
            <a:off x="0" y="2529840"/>
            <a:ext cx="5516880" cy="1717040"/>
          </a:xfrm>
          <a:custGeom>
            <a:avLst/>
            <a:gdLst>
              <a:gd name="connsiteX0" fmla="*/ 0 w 10274591"/>
              <a:gd name="connsiteY0" fmla="*/ 0 h 3835400"/>
              <a:gd name="connsiteX1" fmla="*/ 10274591 w 10274591"/>
              <a:gd name="connsiteY1" fmla="*/ 0 h 3835400"/>
              <a:gd name="connsiteX2" fmla="*/ 10274591 w 10274591"/>
              <a:gd name="connsiteY2" fmla="*/ 3835400 h 3835400"/>
              <a:gd name="connsiteX3" fmla="*/ 0 w 10274591"/>
              <a:gd name="connsiteY3" fmla="*/ 3835400 h 383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274591" h="3835400">
                <a:moveTo>
                  <a:pt x="0" y="0"/>
                </a:moveTo>
                <a:lnTo>
                  <a:pt x="10274591" y="0"/>
                </a:lnTo>
                <a:lnTo>
                  <a:pt x="10274591" y="3835400"/>
                </a:lnTo>
                <a:lnTo>
                  <a:pt x="0" y="3835400"/>
                </a:lnTo>
                <a:close/>
              </a:path>
            </a:pathLst>
          </a:custGeom>
        </p:spPr>
      </p:pic>
      <p:grpSp>
        <p:nvGrpSpPr>
          <p:cNvPr id="16" name="组合 15"/>
          <p:cNvGrpSpPr/>
          <p:nvPr/>
        </p:nvGrpSpPr>
        <p:grpSpPr>
          <a:xfrm>
            <a:off x="0" y="2529840"/>
            <a:ext cx="12192000" cy="1757680"/>
            <a:chOff x="0" y="2529840"/>
            <a:chExt cx="12192000" cy="1757680"/>
          </a:xfrm>
          <a:blipFill>
            <a:blip r:embed="rId2">
              <a:alphaModFix amt="86000"/>
            </a:blip>
            <a:stretch>
              <a:fillRect r="-33000"/>
            </a:stretch>
          </a:blipFill>
        </p:grpSpPr>
        <p:sp>
          <p:nvSpPr>
            <p:cNvPr id="2" name="矩形 1"/>
            <p:cNvSpPr/>
            <p:nvPr/>
          </p:nvSpPr>
          <p:spPr>
            <a:xfrm>
              <a:off x="0" y="2529840"/>
              <a:ext cx="5516880" cy="1717040"/>
            </a:xfrm>
            <a:prstGeom prst="rect">
              <a:avLst/>
            </a:prstGeom>
            <a:gradFill>
              <a:gsLst>
                <a:gs pos="0">
                  <a:srgbClr val="0070C0">
                    <a:alpha val="54000"/>
                  </a:srgbClr>
                </a:gs>
                <a:gs pos="100000">
                  <a:srgbClr val="002060">
                    <a:alpha val="76000"/>
                  </a:srgbClr>
                </a:gs>
              </a:gsLst>
              <a:lin ang="5400000" scaled="1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dist"/>
              <a:endParaRPr lang="zh-CN" altLang="en-US" dirty="0"/>
            </a:p>
          </p:txBody>
        </p:sp>
        <p:sp>
          <p:nvSpPr>
            <p:cNvPr id="13" name="矩形 12"/>
            <p:cNvSpPr/>
            <p:nvPr/>
          </p:nvSpPr>
          <p:spPr>
            <a:xfrm>
              <a:off x="11348720" y="2529840"/>
              <a:ext cx="843280" cy="1757680"/>
            </a:xfrm>
            <a:prstGeom prst="rect">
              <a:avLst/>
            </a:prstGeom>
            <a:gradFill>
              <a:gsLst>
                <a:gs pos="0">
                  <a:srgbClr val="0070C0"/>
                </a:gs>
                <a:gs pos="100000">
                  <a:srgbClr val="002060">
                    <a:alpha val="76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" name="矩形 7"/>
          <p:cNvSpPr/>
          <p:nvPr/>
        </p:nvSpPr>
        <p:spPr>
          <a:xfrm>
            <a:off x="1630066" y="3046551"/>
            <a:ext cx="3856890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7200" dirty="0">
                <a:solidFill>
                  <a:schemeClr val="bg1"/>
                </a:solidFill>
                <a:latin typeface="Arial Black" panose="020B0A04020102020204" pitchFamily="34" charset="0"/>
                <a:ea typeface="微软雅黑" panose="020B0503020204020204" pitchFamily="34" charset="-122"/>
                <a:cs typeface="Times New Roman" panose="02020803070505020304" pitchFamily="18" charset="0"/>
              </a:rPr>
              <a:t>Part 01</a:t>
            </a:r>
            <a:endParaRPr lang="zh-CN" altLang="en-US" sz="7200" b="1" dirty="0">
              <a:solidFill>
                <a:schemeClr val="bg1"/>
              </a:solidFill>
              <a:latin typeface="Arial Black" panose="020B0A04020102020204" pitchFamily="34" charset="0"/>
              <a:ea typeface="微软雅黑" panose="020B0503020204020204" pitchFamily="34" charset="-122"/>
              <a:cs typeface="Times New Roman" panose="02020803070505020304" pitchFamily="18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959118" y="2875002"/>
            <a:ext cx="4917440" cy="11068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dist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66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803070505020304" pitchFamily="18" charset="0"/>
              </a:rPr>
              <a:t>实习</a:t>
            </a:r>
            <a:r>
              <a:rPr lang="zh-CN" altLang="en-US" sz="66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803070505020304" pitchFamily="18" charset="0"/>
              </a:rPr>
              <a:t>单位</a:t>
            </a:r>
            <a:endParaRPr lang="zh-CN" altLang="en-US" sz="66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803070505020304" pitchFamily="18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29"/>
          <p:cNvSpPr/>
          <p:nvPr/>
        </p:nvSpPr>
        <p:spPr>
          <a:xfrm>
            <a:off x="1893060" y="160022"/>
            <a:ext cx="8405879" cy="92202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50000"/>
              </a:lnSpc>
              <a:defRPr/>
            </a:pPr>
            <a:r>
              <a:rPr lang="zh-CN" altLang="en-US" sz="3600" b="1" kern="0" spc="225" dirty="0">
                <a:solidFill>
                  <a:srgbClr val="2E6FC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实习单位：鼎捷软件股份有限</a:t>
            </a:r>
            <a:r>
              <a:rPr lang="zh-CN" altLang="en-US" sz="3600" b="1" kern="0" spc="225" dirty="0">
                <a:solidFill>
                  <a:srgbClr val="2E6FC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公司</a:t>
            </a:r>
            <a:endParaRPr lang="zh-CN" altLang="en-US" sz="3600" b="1" kern="0" spc="225" dirty="0">
              <a:solidFill>
                <a:srgbClr val="2E6FC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974840" y="1777365"/>
            <a:ext cx="4013200" cy="3530600"/>
          </a:xfrm>
          <a:prstGeom prst="rect">
            <a:avLst/>
          </a:prstGeom>
        </p:spPr>
      </p:pic>
      <p:pic>
        <p:nvPicPr>
          <p:cNvPr id="4" name="Picture 3" descr="c9f6b24f9891932315b1841bf1c06dc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075" y="1581785"/>
            <a:ext cx="5749925" cy="37261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074"/>
          <a:stretch>
            <a:fillRect/>
          </a:stretch>
        </p:blipFill>
        <p:spPr>
          <a:xfrm flipH="1">
            <a:off x="0" y="2529840"/>
            <a:ext cx="5516880" cy="1717040"/>
          </a:xfrm>
          <a:custGeom>
            <a:avLst/>
            <a:gdLst>
              <a:gd name="connsiteX0" fmla="*/ 0 w 10274591"/>
              <a:gd name="connsiteY0" fmla="*/ 0 h 3835400"/>
              <a:gd name="connsiteX1" fmla="*/ 10274591 w 10274591"/>
              <a:gd name="connsiteY1" fmla="*/ 0 h 3835400"/>
              <a:gd name="connsiteX2" fmla="*/ 10274591 w 10274591"/>
              <a:gd name="connsiteY2" fmla="*/ 3835400 h 3835400"/>
              <a:gd name="connsiteX3" fmla="*/ 0 w 10274591"/>
              <a:gd name="connsiteY3" fmla="*/ 3835400 h 383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274591" h="3835400">
                <a:moveTo>
                  <a:pt x="0" y="0"/>
                </a:moveTo>
                <a:lnTo>
                  <a:pt x="10274591" y="0"/>
                </a:lnTo>
                <a:lnTo>
                  <a:pt x="10274591" y="3835400"/>
                </a:lnTo>
                <a:lnTo>
                  <a:pt x="0" y="3835400"/>
                </a:lnTo>
                <a:close/>
              </a:path>
            </a:pathLst>
          </a:custGeom>
        </p:spPr>
      </p:pic>
      <p:grpSp>
        <p:nvGrpSpPr>
          <p:cNvPr id="16" name="组合 15"/>
          <p:cNvGrpSpPr/>
          <p:nvPr/>
        </p:nvGrpSpPr>
        <p:grpSpPr>
          <a:xfrm>
            <a:off x="0" y="2529840"/>
            <a:ext cx="12192000" cy="1757680"/>
            <a:chOff x="0" y="2529840"/>
            <a:chExt cx="12192000" cy="1757680"/>
          </a:xfrm>
          <a:blipFill>
            <a:blip r:embed="rId2">
              <a:alphaModFix amt="86000"/>
            </a:blip>
            <a:stretch>
              <a:fillRect r="-33000"/>
            </a:stretch>
          </a:blipFill>
        </p:grpSpPr>
        <p:sp>
          <p:nvSpPr>
            <p:cNvPr id="2" name="矩形 1"/>
            <p:cNvSpPr/>
            <p:nvPr/>
          </p:nvSpPr>
          <p:spPr>
            <a:xfrm>
              <a:off x="0" y="2529840"/>
              <a:ext cx="5516880" cy="1717040"/>
            </a:xfrm>
            <a:prstGeom prst="rect">
              <a:avLst/>
            </a:prstGeom>
            <a:gradFill>
              <a:gsLst>
                <a:gs pos="0">
                  <a:srgbClr val="0070C0">
                    <a:alpha val="54000"/>
                  </a:srgbClr>
                </a:gs>
                <a:gs pos="100000">
                  <a:srgbClr val="002060">
                    <a:alpha val="76000"/>
                  </a:srgbClr>
                </a:gs>
              </a:gsLst>
              <a:lin ang="5400000" scaled="1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dist"/>
              <a:endParaRPr lang="zh-CN" altLang="en-US" dirty="0"/>
            </a:p>
          </p:txBody>
        </p:sp>
        <p:sp>
          <p:nvSpPr>
            <p:cNvPr id="13" name="矩形 12"/>
            <p:cNvSpPr/>
            <p:nvPr/>
          </p:nvSpPr>
          <p:spPr>
            <a:xfrm>
              <a:off x="11348720" y="2529840"/>
              <a:ext cx="843280" cy="1757680"/>
            </a:xfrm>
            <a:prstGeom prst="rect">
              <a:avLst/>
            </a:prstGeom>
            <a:gradFill>
              <a:gsLst>
                <a:gs pos="0">
                  <a:srgbClr val="0070C0"/>
                </a:gs>
                <a:gs pos="100000">
                  <a:srgbClr val="002060">
                    <a:alpha val="76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" name="矩形 7"/>
          <p:cNvSpPr/>
          <p:nvPr/>
        </p:nvSpPr>
        <p:spPr>
          <a:xfrm>
            <a:off x="1630066" y="3046551"/>
            <a:ext cx="3788410" cy="11988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7200" dirty="0">
                <a:solidFill>
                  <a:schemeClr val="bg1"/>
                </a:solidFill>
                <a:latin typeface="Arial Black" panose="020B0A04020102020204" pitchFamily="34" charset="0"/>
                <a:ea typeface="微软雅黑" panose="020B0503020204020204" pitchFamily="34" charset="-122"/>
                <a:cs typeface="Times New Roman" panose="02020803070505020304" pitchFamily="18" charset="0"/>
              </a:rPr>
              <a:t>Part 02</a:t>
            </a:r>
            <a:endParaRPr lang="zh-CN" altLang="en-US" sz="7200" b="1" dirty="0">
              <a:solidFill>
                <a:schemeClr val="bg1"/>
              </a:solidFill>
              <a:latin typeface="Arial Black" panose="020B0A04020102020204" pitchFamily="34" charset="0"/>
              <a:ea typeface="微软雅黑" panose="020B0503020204020204" pitchFamily="34" charset="-122"/>
              <a:cs typeface="Times New Roman" panose="02020803070505020304" pitchFamily="18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959118" y="2875002"/>
            <a:ext cx="4917440" cy="11068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dist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66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803070505020304" pitchFamily="18" charset="0"/>
              </a:rPr>
              <a:t>实习</a:t>
            </a:r>
            <a:r>
              <a:rPr lang="zh-CN" altLang="en-US" sz="66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803070505020304" pitchFamily="18" charset="0"/>
              </a:rPr>
              <a:t>内容</a:t>
            </a:r>
            <a:endParaRPr lang="zh-CN" altLang="en-US" sz="66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803070505020304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/>
          <p:cNvSpPr/>
          <p:nvPr/>
        </p:nvSpPr>
        <p:spPr>
          <a:xfrm>
            <a:off x="1893060" y="147322"/>
            <a:ext cx="8405879" cy="92202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50000"/>
              </a:lnSpc>
              <a:defRPr/>
            </a:pPr>
            <a:r>
              <a:rPr lang="zh-CN" altLang="en-US" sz="3600" b="1" kern="0" spc="225" dirty="0">
                <a:solidFill>
                  <a:srgbClr val="2E6FC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EAI风格接口开发</a:t>
            </a:r>
            <a:endParaRPr lang="zh-CN" altLang="en-US" sz="3600" b="1" kern="0" spc="225" dirty="0">
              <a:solidFill>
                <a:srgbClr val="2E6FC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>
            <p:custDataLst>
              <p:tags r:id="rId1"/>
            </p:custDataLst>
          </p:nvPr>
        </p:nvSpPr>
        <p:spPr>
          <a:xfrm>
            <a:off x="7736205" y="1783080"/>
            <a:ext cx="4455795" cy="42767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buFont typeface="+mj-lt"/>
              <a:buAutoNum type="arabicPeriod"/>
            </a:pPr>
            <a:r>
              <a:rPr lang="zh-CN" altLang="en-US" sz="1600">
                <a:solidFill>
                  <a:schemeClr val="tx1"/>
                </a:solidFill>
                <a:latin typeface="+mn-ea"/>
                <a:cs typeface="+mn-ea"/>
              </a:rPr>
              <a:t>接口</a:t>
            </a:r>
            <a:r>
              <a:rPr lang="zh-CN" altLang="en-US" sz="1600" b="1">
                <a:solidFill>
                  <a:srgbClr val="FF0000"/>
                </a:solidFill>
                <a:latin typeface="+mn-ea"/>
                <a:cs typeface="+mn-ea"/>
              </a:rPr>
              <a:t>继承</a:t>
            </a:r>
            <a:r>
              <a:rPr lang="en-US" altLang="zh-CN" sz="1600" b="1">
                <a:solidFill>
                  <a:srgbClr val="FF0000"/>
                </a:solidFill>
                <a:latin typeface="+mn-ea"/>
                <a:cs typeface="+mn-ea"/>
              </a:rPr>
              <a:t>DWService</a:t>
            </a:r>
            <a:r>
              <a:rPr lang="en-US" altLang="zh-CN" sz="1600">
                <a:latin typeface="+mn-ea"/>
                <a:cs typeface="+mn-ea"/>
              </a:rPr>
              <a:t>(</a:t>
            </a:r>
            <a:r>
              <a:rPr lang="zh-CN" altLang="en-US" sz="1600">
                <a:latin typeface="+mn-ea"/>
                <a:cs typeface="+mn-ea"/>
              </a:rPr>
              <a:t>为了DAP平台识别微服务</a:t>
            </a:r>
            <a:r>
              <a:rPr lang="en-US" altLang="zh-CN" sz="1600">
                <a:latin typeface="+mn-ea"/>
                <a:cs typeface="+mn-ea"/>
              </a:rPr>
              <a:t>)</a:t>
            </a:r>
            <a:endParaRPr lang="en-US" altLang="zh-CN" sz="1600">
              <a:latin typeface="+mn-ea"/>
              <a:cs typeface="+mn-ea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sz="1600">
                <a:latin typeface="+mn-ea"/>
                <a:cs typeface="+mn-ea"/>
                <a:sym typeface="+mn-ea"/>
              </a:rPr>
              <a:t>接口方法加</a:t>
            </a:r>
            <a:r>
              <a:rPr lang="en-US" altLang="zh-CN" sz="1600" b="1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@EAIService</a:t>
            </a:r>
            <a:r>
              <a:rPr lang="zh-CN" altLang="en-US" sz="1600">
                <a:latin typeface="+mn-ea"/>
                <a:cs typeface="+mn-ea"/>
                <a:sym typeface="+mn-ea"/>
              </a:rPr>
              <a:t>注解</a:t>
            </a:r>
            <a:r>
              <a:rPr lang="en-US" altLang="zh-CN" sz="1600">
                <a:latin typeface="+mn-ea"/>
                <a:cs typeface="+mn-ea"/>
                <a:sym typeface="+mn-ea"/>
              </a:rPr>
              <a:t>(方便中台识别，值为中台注册的服务标识符)</a:t>
            </a:r>
            <a:endParaRPr lang="en-US" altLang="zh-CN" sz="1600">
              <a:latin typeface="+mn-ea"/>
              <a:cs typeface="+mn-ea"/>
              <a:sym typeface="+mn-ea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sz="1600">
                <a:sym typeface="+mn-ea"/>
              </a:rPr>
              <a:t>送审至</a:t>
            </a:r>
            <a:r>
              <a:rPr lang="zh-CN" altLang="en-US" sz="1600" b="1">
                <a:solidFill>
                  <a:srgbClr val="FF0000"/>
                </a:solidFill>
                <a:sym typeface="+mn-ea"/>
              </a:rPr>
              <a:t>互联中台的 API</a:t>
            </a:r>
            <a:r>
              <a:rPr lang="zh-CN" altLang="en-US" sz="1600">
                <a:sym typeface="+mn-ea"/>
              </a:rPr>
              <a:t> 名称使用全小写有意义的英文，</a:t>
            </a:r>
            <a:r>
              <a:rPr lang="zh-CN" sz="1600">
                <a:latin typeface="+mn-ea"/>
                <a:cs typeface="+mn-ea"/>
                <a:sym typeface="+mn-ea"/>
              </a:rPr>
              <a:t>命名</a:t>
            </a:r>
            <a:r>
              <a:rPr lang="zh-CN" altLang="en-US" sz="1600">
                <a:sym typeface="+mn-ea"/>
              </a:rPr>
              <a:t>格式为：产品类别.应用描述.存取方法，如 ecn.info.create</a:t>
            </a:r>
            <a:endParaRPr lang="zh-CN" altLang="en-US" sz="1600"/>
          </a:p>
          <a:p>
            <a:pPr marL="342900" indent="-342900">
              <a:buFont typeface="+mj-lt"/>
              <a:buAutoNum type="arabicPeriod"/>
            </a:pPr>
            <a:r>
              <a:rPr lang="zh-CN" altLang="en-US" sz="1600">
                <a:latin typeface="+mn-ea"/>
                <a:cs typeface="+mn-ea"/>
                <a:sym typeface="+mn-ea"/>
              </a:rPr>
              <a:t>返回值类型统一为 </a:t>
            </a:r>
            <a:r>
              <a:rPr lang="zh-CN" altLang="en-US" sz="1600" b="1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DWEAIResult</a:t>
            </a:r>
            <a:r>
              <a:rPr lang="zh-CN" altLang="en-US" sz="1600">
                <a:latin typeface="+mn-ea"/>
                <a:cs typeface="+mn-ea"/>
                <a:sym typeface="+mn-ea"/>
              </a:rPr>
              <a:t>，服务方法必须抛出异常，throws Exception，使用</a:t>
            </a:r>
            <a:r>
              <a:rPr lang="en-US" altLang="zh-CN" sz="1600">
                <a:latin typeface="+mn-ea"/>
                <a:cs typeface="+mn-ea"/>
                <a:sym typeface="+mn-ea"/>
              </a:rPr>
              <a:t>DWException</a:t>
            </a:r>
            <a:r>
              <a:rPr lang="zh-CN" altLang="en-US" sz="1600">
                <a:latin typeface="+mn-ea"/>
                <a:cs typeface="+mn-ea"/>
                <a:sym typeface="+mn-ea"/>
              </a:rPr>
              <a:t>或</a:t>
            </a:r>
            <a:r>
              <a:rPr lang="en-US" altLang="zh-CN" sz="1600">
                <a:latin typeface="+mn-ea"/>
                <a:cs typeface="+mn-ea"/>
                <a:sym typeface="+mn-ea"/>
              </a:rPr>
              <a:t>DWBusinessException</a:t>
            </a:r>
            <a:r>
              <a:rPr lang="zh-CN" altLang="en-US" sz="1600">
                <a:latin typeface="+mn-ea"/>
                <a:cs typeface="+mn-ea"/>
                <a:sym typeface="+mn-ea"/>
              </a:rPr>
              <a:t>捕获异常</a:t>
            </a:r>
            <a:endParaRPr lang="zh-CN" altLang="en-US" sz="1600">
              <a:latin typeface="+mn-ea"/>
              <a:cs typeface="+mn-ea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sz="1600">
                <a:latin typeface="+mn-ea"/>
                <a:cs typeface="+mn-ea"/>
                <a:sym typeface="+mn-ea"/>
              </a:rPr>
              <a:t>请求参数固定名称为</a:t>
            </a:r>
            <a:r>
              <a:rPr lang="zh-CN" sz="1600" b="1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header</a:t>
            </a:r>
            <a:r>
              <a:rPr lang="zh-CN" sz="1600">
                <a:latin typeface="+mn-ea"/>
                <a:cs typeface="+mn-ea"/>
                <a:sym typeface="+mn-ea"/>
              </a:rPr>
              <a:t>（固定为Map）,</a:t>
            </a:r>
            <a:r>
              <a:rPr lang="zh-CN" sz="1600" b="1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messageBody</a:t>
            </a:r>
            <a:r>
              <a:rPr lang="zh-CN" sz="1600">
                <a:latin typeface="+mn-ea"/>
                <a:cs typeface="+mn-ea"/>
                <a:sym typeface="+mn-ea"/>
              </a:rPr>
              <a:t>（可以使用</a:t>
            </a:r>
            <a:r>
              <a:rPr lang="en-US" altLang="zh-CN" sz="1600">
                <a:latin typeface="+mn-ea"/>
                <a:cs typeface="+mn-ea"/>
                <a:sym typeface="+mn-ea"/>
              </a:rPr>
              <a:t>String</a:t>
            </a:r>
            <a:r>
              <a:rPr lang="zh-CN" altLang="en-US" sz="1600">
                <a:latin typeface="+mn-ea"/>
                <a:cs typeface="+mn-ea"/>
                <a:sym typeface="+mn-ea"/>
              </a:rPr>
              <a:t>或自定义实体接收</a:t>
            </a:r>
            <a:r>
              <a:rPr lang="zh-CN" sz="1600">
                <a:latin typeface="+mn-ea"/>
                <a:cs typeface="+mn-ea"/>
                <a:sym typeface="+mn-ea"/>
              </a:rPr>
              <a:t>），header和messageBody固定名称</a:t>
            </a:r>
            <a:endParaRPr lang="zh-CN" sz="1600">
              <a:latin typeface="+mn-ea"/>
              <a:cs typeface="+mn-ea"/>
            </a:endParaRPr>
          </a:p>
          <a:p>
            <a:pPr marL="342900" indent="-342900">
              <a:buFont typeface="+mj-lt"/>
              <a:buAutoNum type="arabicPeriod"/>
            </a:pPr>
            <a:endParaRPr lang="zh-CN" altLang="en-US" sz="1600">
              <a:latin typeface="+mn-ea"/>
              <a:cs typeface="+mn-ea"/>
            </a:endParaRPr>
          </a:p>
          <a:p>
            <a:endParaRPr lang="zh-CN" altLang="en-US" sz="1600">
              <a:latin typeface="+mn-ea"/>
              <a:cs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rcRect r="9614"/>
          <a:stretch>
            <a:fillRect/>
          </a:stretch>
        </p:blipFill>
        <p:spPr>
          <a:xfrm>
            <a:off x="0" y="1906270"/>
            <a:ext cx="7647305" cy="2879725"/>
          </a:xfrm>
          <a:prstGeom prst="rect">
            <a:avLst/>
          </a:prstGeom>
        </p:spPr>
      </p:pic>
      <p:sp>
        <p:nvSpPr>
          <p:cNvPr id="9" name="椭圆 8"/>
          <p:cNvSpPr/>
          <p:nvPr>
            <p:custDataLst>
              <p:tags r:id="rId4"/>
            </p:custDataLst>
          </p:nvPr>
        </p:nvSpPr>
        <p:spPr>
          <a:xfrm>
            <a:off x="3414395" y="2571115"/>
            <a:ext cx="180000" cy="180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latin typeface="+mn-ea"/>
              </a:rPr>
              <a:t>1</a:t>
            </a:r>
            <a:endParaRPr lang="en-US" altLang="zh-CN" b="1">
              <a:latin typeface="+mn-ea"/>
            </a:endParaRPr>
          </a:p>
        </p:txBody>
      </p:sp>
      <p:sp>
        <p:nvSpPr>
          <p:cNvPr id="10" name="椭圆 9"/>
          <p:cNvSpPr/>
          <p:nvPr>
            <p:custDataLst>
              <p:tags r:id="rId5"/>
            </p:custDataLst>
          </p:nvPr>
        </p:nvSpPr>
        <p:spPr>
          <a:xfrm>
            <a:off x="962660" y="4030345"/>
            <a:ext cx="180000" cy="180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latin typeface="+mn-ea"/>
              </a:rPr>
              <a:t>2</a:t>
            </a:r>
            <a:endParaRPr lang="en-US" altLang="zh-CN" b="1">
              <a:latin typeface="+mn-ea"/>
            </a:endParaRPr>
          </a:p>
        </p:txBody>
      </p:sp>
      <p:sp>
        <p:nvSpPr>
          <p:cNvPr id="11" name="椭圆 10"/>
          <p:cNvSpPr/>
          <p:nvPr>
            <p:custDataLst>
              <p:tags r:id="rId6"/>
            </p:custDataLst>
          </p:nvPr>
        </p:nvSpPr>
        <p:spPr>
          <a:xfrm>
            <a:off x="2691130" y="4030345"/>
            <a:ext cx="180000" cy="180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latin typeface="+mn-ea"/>
              </a:rPr>
              <a:t>3</a:t>
            </a:r>
            <a:endParaRPr lang="en-US" altLang="zh-CN" b="1">
              <a:latin typeface="+mn-ea"/>
            </a:endParaRPr>
          </a:p>
        </p:txBody>
      </p:sp>
      <p:sp>
        <p:nvSpPr>
          <p:cNvPr id="12" name="椭圆 11"/>
          <p:cNvSpPr/>
          <p:nvPr>
            <p:custDataLst>
              <p:tags r:id="rId7"/>
            </p:custDataLst>
          </p:nvPr>
        </p:nvSpPr>
        <p:spPr>
          <a:xfrm>
            <a:off x="962660" y="4606290"/>
            <a:ext cx="180000" cy="180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latin typeface="+mn-ea"/>
              </a:rPr>
              <a:t>4</a:t>
            </a:r>
            <a:endParaRPr lang="en-US" altLang="zh-CN" b="1">
              <a:latin typeface="+mn-ea"/>
            </a:endParaRPr>
          </a:p>
        </p:txBody>
      </p:sp>
      <p:sp>
        <p:nvSpPr>
          <p:cNvPr id="13" name="椭圆 12"/>
          <p:cNvSpPr/>
          <p:nvPr>
            <p:custDataLst>
              <p:tags r:id="rId8"/>
            </p:custDataLst>
          </p:nvPr>
        </p:nvSpPr>
        <p:spPr>
          <a:xfrm>
            <a:off x="5595620" y="4606290"/>
            <a:ext cx="180000" cy="180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latin typeface="+mn-ea"/>
              </a:rPr>
              <a:t>5</a:t>
            </a:r>
            <a:endParaRPr lang="en-US" altLang="zh-CN" b="1">
              <a:latin typeface="+mn-e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/>
          <p:cNvSpPr/>
          <p:nvPr/>
        </p:nvSpPr>
        <p:spPr>
          <a:xfrm>
            <a:off x="1893060" y="2"/>
            <a:ext cx="8405879" cy="92202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50000"/>
              </a:lnSpc>
              <a:defRPr/>
            </a:pPr>
            <a:r>
              <a:rPr lang="zh-CN" altLang="en-US" sz="3600" b="1" kern="0" spc="225" dirty="0">
                <a:solidFill>
                  <a:srgbClr val="2E6FC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Dao数据库操作</a:t>
            </a:r>
            <a:endParaRPr lang="zh-CN" altLang="en-US" sz="3600" b="1" kern="0" spc="225" dirty="0">
              <a:solidFill>
                <a:srgbClr val="2E6FC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>
            <p:custDataLst>
              <p:tags r:id="rId1"/>
            </p:custDataLst>
          </p:nvPr>
        </p:nvSpPr>
        <p:spPr>
          <a:xfrm>
            <a:off x="309591" y="921905"/>
            <a:ext cx="10931237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Mybatis</a:t>
            </a:r>
            <a:r>
              <a:rPr lang="zh-CN" altLang="en-US" dirty="0"/>
              <a:t>操作 新增操作</a:t>
            </a:r>
            <a:endParaRPr lang="zh-CN" altLang="en-US" dirty="0"/>
          </a:p>
        </p:txBody>
      </p:sp>
      <p:pic>
        <p:nvPicPr>
          <p:cNvPr id="3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7546975" y="1574800"/>
            <a:ext cx="3950335" cy="1275715"/>
          </a:xfrm>
          <a:prstGeom prst="rect">
            <a:avLst/>
          </a:prstGeom>
        </p:spPr>
      </p:pic>
      <p:pic>
        <p:nvPicPr>
          <p:cNvPr id="4" name="图片 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424180" y="1574800"/>
            <a:ext cx="6386195" cy="2759710"/>
          </a:xfrm>
          <a:prstGeom prst="rect">
            <a:avLst/>
          </a:prstGeom>
        </p:spPr>
      </p:pic>
      <p:pic>
        <p:nvPicPr>
          <p:cNvPr id="8" name="图片 4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424180" y="4666615"/>
            <a:ext cx="6385560" cy="533400"/>
          </a:xfrm>
          <a:prstGeom prst="rect">
            <a:avLst/>
          </a:prstGeom>
        </p:spPr>
      </p:pic>
      <p:pic>
        <p:nvPicPr>
          <p:cNvPr id="14" name="图片 8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423545" y="5528945"/>
            <a:ext cx="6386195" cy="1076960"/>
          </a:xfrm>
          <a:prstGeom prst="rect">
            <a:avLst/>
          </a:prstGeom>
        </p:spPr>
      </p:pic>
      <p:sp>
        <p:nvSpPr>
          <p:cNvPr id="15" name="文本框 9"/>
          <p:cNvSpPr txBox="1"/>
          <p:nvPr>
            <p:custDataLst>
              <p:tags r:id="rId10"/>
            </p:custDataLst>
          </p:nvPr>
        </p:nvSpPr>
        <p:spPr>
          <a:xfrm>
            <a:off x="424180" y="1206500"/>
            <a:ext cx="1402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Service</a:t>
            </a:r>
            <a:r>
              <a:rPr lang="zh-CN" altLang="en-US"/>
              <a:t>层：</a:t>
            </a:r>
            <a:endParaRPr lang="zh-CN" altLang="en-US"/>
          </a:p>
        </p:txBody>
      </p:sp>
      <p:sp>
        <p:nvSpPr>
          <p:cNvPr id="16" name="文本框 10"/>
          <p:cNvSpPr txBox="1"/>
          <p:nvPr>
            <p:custDataLst>
              <p:tags r:id="rId11"/>
            </p:custDataLst>
          </p:nvPr>
        </p:nvSpPr>
        <p:spPr>
          <a:xfrm>
            <a:off x="423545" y="4334510"/>
            <a:ext cx="14147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Mapper</a:t>
            </a:r>
            <a:r>
              <a:rPr lang="zh-CN" altLang="en-US"/>
              <a:t>层：</a:t>
            </a:r>
            <a:endParaRPr lang="zh-CN" altLang="en-US"/>
          </a:p>
        </p:txBody>
      </p:sp>
      <p:sp>
        <p:nvSpPr>
          <p:cNvPr id="17" name="文本框 11"/>
          <p:cNvSpPr txBox="1"/>
          <p:nvPr>
            <p:custDataLst>
              <p:tags r:id="rId12"/>
            </p:custDataLst>
          </p:nvPr>
        </p:nvSpPr>
        <p:spPr>
          <a:xfrm>
            <a:off x="417830" y="5160645"/>
            <a:ext cx="11099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XML</a:t>
            </a:r>
            <a:r>
              <a:rPr lang="zh-CN" altLang="en-US"/>
              <a:t>层：</a:t>
            </a:r>
            <a:endParaRPr lang="zh-CN" altLang="en-US"/>
          </a:p>
        </p:txBody>
      </p:sp>
      <p:sp>
        <p:nvSpPr>
          <p:cNvPr id="18" name="文本框 12"/>
          <p:cNvSpPr txBox="1"/>
          <p:nvPr>
            <p:custDataLst>
              <p:tags r:id="rId13"/>
            </p:custDataLst>
          </p:nvPr>
        </p:nvSpPr>
        <p:spPr>
          <a:xfrm>
            <a:off x="7546975" y="1206500"/>
            <a:ext cx="868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结果：</a:t>
            </a:r>
            <a:endParaRPr lang="zh-CN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矩形 66"/>
          <p:cNvSpPr/>
          <p:nvPr/>
        </p:nvSpPr>
        <p:spPr>
          <a:xfrm>
            <a:off x="1893060" y="2"/>
            <a:ext cx="8405879" cy="92202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50000"/>
              </a:lnSpc>
              <a:defRPr/>
            </a:pPr>
            <a:r>
              <a:rPr lang="zh-CN" altLang="en-US" sz="3600" b="1" kern="0" spc="225" dirty="0">
                <a:solidFill>
                  <a:srgbClr val="2E6FC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</a:t>
            </a:r>
            <a:r>
              <a:rPr lang="zh-CN" altLang="en-US" sz="3600" b="1" kern="0" spc="225" dirty="0">
                <a:solidFill>
                  <a:srgbClr val="2E6FC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</a:t>
            </a:r>
            <a:endParaRPr lang="zh-CN" altLang="en-US" sz="3600" b="1" kern="0" spc="225" dirty="0">
              <a:solidFill>
                <a:srgbClr val="2E6FC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318770" y="1049020"/>
            <a:ext cx="694626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/>
              <a:t>实作内容：查询</a:t>
            </a:r>
            <a:r>
              <a:rPr lang="zh-CN" altLang="en-US" sz="2000" b="1"/>
              <a:t>请假数据，根据用户提供的用户名，开始时间和结束时间来查询数据库中对应的数据，并将其返回给前端进行展示</a:t>
            </a:r>
            <a:endParaRPr lang="zh-CN" altLang="en-US" sz="2000" b="1"/>
          </a:p>
        </p:txBody>
      </p:sp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28905" y="2305050"/>
            <a:ext cx="7479665" cy="3917315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7847965" y="3282315"/>
            <a:ext cx="434340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按照需求文档中的要求，</a:t>
            </a:r>
            <a:r>
              <a:rPr lang="zh-CN" altLang="en-US">
                <a:sym typeface="+mn-ea"/>
              </a:rPr>
              <a:t>自定义开始时间自定义结束时间和</a:t>
            </a:r>
            <a:r>
              <a:rPr lang="zh-CN" altLang="en-US"/>
              <a:t>日期范围这二者都可以表示待查询的时间范围，当二者同时有效时，</a:t>
            </a:r>
            <a:r>
              <a:rPr lang="zh-CN" altLang="en-US">
                <a:sym typeface="+mn-ea"/>
              </a:rPr>
              <a:t>自定义开始时间自定义结束时间</a:t>
            </a:r>
            <a:r>
              <a:rPr lang="zh-CN" altLang="en-US"/>
              <a:t>的优先级</a:t>
            </a:r>
            <a:r>
              <a:rPr lang="zh-CN" altLang="en-US"/>
              <a:t>更高</a:t>
            </a:r>
            <a:endParaRPr lang="zh-CN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矩形 66"/>
          <p:cNvSpPr/>
          <p:nvPr/>
        </p:nvSpPr>
        <p:spPr>
          <a:xfrm>
            <a:off x="1893060" y="2"/>
            <a:ext cx="8405879" cy="92202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50000"/>
              </a:lnSpc>
              <a:defRPr/>
            </a:pPr>
            <a:r>
              <a:rPr lang="zh-CN" altLang="en-US" sz="3600" b="1" kern="0" spc="225" dirty="0">
                <a:solidFill>
                  <a:srgbClr val="2E6FC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</a:t>
            </a:r>
            <a:r>
              <a:rPr lang="zh-CN" altLang="en-US" sz="3600" b="1" kern="0" spc="225" dirty="0">
                <a:solidFill>
                  <a:srgbClr val="2E6FC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</a:t>
            </a:r>
            <a:endParaRPr lang="zh-CN" altLang="en-US" sz="3600" b="1" kern="0" spc="225" dirty="0">
              <a:solidFill>
                <a:srgbClr val="2E6FC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Picture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95580" y="1137285"/>
            <a:ext cx="7021830" cy="5176520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7698105" y="2045970"/>
            <a:ext cx="428942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确定后续查询语句的开始时间</a:t>
            </a:r>
            <a:r>
              <a:rPr lang="en-US" altLang="zh-CN"/>
              <a:t>SearchStartTime</a:t>
            </a:r>
            <a:r>
              <a:rPr lang="zh-CN" altLang="en-US"/>
              <a:t>和结束时间</a:t>
            </a:r>
            <a:r>
              <a:rPr lang="en-US" altLang="zh-CN"/>
              <a:t>SearchEndTime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日期范围</a:t>
            </a:r>
            <a:r>
              <a:rPr lang="en-US" altLang="zh-CN"/>
              <a:t>DateRange</a:t>
            </a:r>
            <a:r>
              <a:rPr lang="zh-CN" altLang="en-US"/>
              <a:t>中1表示本月，2表示上月，3表示本年，4</a:t>
            </a:r>
            <a:r>
              <a:rPr lang="zh-CN" altLang="en-US"/>
              <a:t>表示上年</a:t>
            </a:r>
            <a:endParaRPr lang="zh-CN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矩形 66"/>
          <p:cNvSpPr/>
          <p:nvPr/>
        </p:nvSpPr>
        <p:spPr>
          <a:xfrm>
            <a:off x="1893060" y="2"/>
            <a:ext cx="8405879" cy="92202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50000"/>
              </a:lnSpc>
              <a:defRPr/>
            </a:pPr>
            <a:r>
              <a:rPr lang="zh-CN" altLang="en-US" sz="3600" b="1" kern="0" spc="225" dirty="0">
                <a:solidFill>
                  <a:srgbClr val="2E6FC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</a:t>
            </a:r>
            <a:r>
              <a:rPr lang="zh-CN" altLang="en-US" sz="3600" b="1" kern="0" spc="225" dirty="0">
                <a:solidFill>
                  <a:srgbClr val="2E6FC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</a:t>
            </a:r>
            <a:endParaRPr lang="zh-CN" altLang="en-US" sz="3600" b="1" kern="0" spc="225" dirty="0">
              <a:solidFill>
                <a:srgbClr val="2E6FC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11125" y="1047750"/>
            <a:ext cx="8931275" cy="4979035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9142730" y="2782570"/>
            <a:ext cx="272034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编写</a:t>
            </a:r>
            <a:r>
              <a:rPr lang="en-US" altLang="zh-CN"/>
              <a:t>sql</a:t>
            </a:r>
            <a:r>
              <a:rPr lang="zh-CN" altLang="en-US"/>
              <a:t>查询语句，并向</a:t>
            </a:r>
            <a:r>
              <a:rPr lang="en-US" altLang="zh-CN"/>
              <a:t>url</a:t>
            </a:r>
            <a:r>
              <a:rPr lang="zh-CN" altLang="en-US"/>
              <a:t>所在的数据库运行该查询语句进行查询，结果返回</a:t>
            </a:r>
            <a:r>
              <a:rPr lang="en-US" altLang="zh-CN"/>
              <a:t>response</a:t>
            </a:r>
            <a:endParaRPr lang="en-US" altLang="zh-CN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commondata" val="eyJoZGlkIjoiM2MwNzhjMWI0NTM4NjhlMzg2ZmVhY2Y0Y2VhNzE2MGEifQ=="/>
</p:tagLst>
</file>

<file path=ppt/tags/tag3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718</Words>
  <Application>WPS Presentation</Application>
  <PresentationFormat>宽屏</PresentationFormat>
  <Paragraphs>72</Paragraphs>
  <Slides>11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11</vt:i4>
      </vt:variant>
    </vt:vector>
  </HeadingPairs>
  <TitlesOfParts>
    <vt:vector size="28" baseType="lpstr">
      <vt:lpstr>Arial</vt:lpstr>
      <vt:lpstr>宋体</vt:lpstr>
      <vt:lpstr>Wingdings</vt:lpstr>
      <vt:lpstr>微软雅黑</vt:lpstr>
      <vt:lpstr>等线</vt:lpstr>
      <vt:lpstr>等线</vt:lpstr>
      <vt:lpstr>汉仪旗黑</vt:lpstr>
      <vt:lpstr>Times New Roman</vt:lpstr>
      <vt:lpstr>Arial Black</vt:lpstr>
      <vt:lpstr>汉仪中等线KW</vt:lpstr>
      <vt:lpstr>宋体</vt:lpstr>
      <vt:lpstr>Arial Unicode MS</vt:lpstr>
      <vt:lpstr>Calibri</vt:lpstr>
      <vt:lpstr>Helvetica Neue</vt:lpstr>
      <vt:lpstr>汉仪书宋二KW</vt:lpstr>
      <vt:lpstr>Office 主题​​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Taniaq;李一鸣;沈智然</dc:creator>
  <cp:lastModifiedBy>白佳兴</cp:lastModifiedBy>
  <cp:revision>34</cp:revision>
  <dcterms:created xsi:type="dcterms:W3CDTF">2024-09-18T03:41:08Z</dcterms:created>
  <dcterms:modified xsi:type="dcterms:W3CDTF">2024-09-18T03:41:08Z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7BB910C70EAD42134E44EA66DE114232_43</vt:lpwstr>
  </property>
  <property fmtid="{D5CDD505-2E9C-101B-9397-08002B2CF9AE}" pid="3" name="KSOProductBuildVer">
    <vt:lpwstr>1033-6.10.1.8873</vt:lpwstr>
  </property>
</Properties>
</file>